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6" r:id="rId5"/>
    <p:sldId id="261" r:id="rId6"/>
    <p:sldId id="262" r:id="rId7"/>
    <p:sldId id="264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77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81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52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756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55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556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346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16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70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5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11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816CF-2B6D-42FA-AAE3-896C0AE1C12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2C66A-12CD-4FA6-8C07-B04C7DA2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63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29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Тема: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376" y="928048"/>
            <a:ext cx="11423176" cy="5248915"/>
          </a:xfrm>
        </p:spPr>
        <p:txBody>
          <a:bodyPr>
            <a:normAutofit fontScale="85000" lnSpcReduction="10000"/>
          </a:bodyPr>
          <a:lstStyle/>
          <a:p>
            <a:r>
              <a:rPr lang="ru-RU" sz="7200" i="1" dirty="0" smtClean="0"/>
              <a:t>Организация работы над составной задачей в начальной школе.</a:t>
            </a:r>
            <a:r>
              <a:rPr lang="ru-RU" sz="7200" i="1" dirty="0"/>
              <a:t> </a:t>
            </a:r>
            <a:endParaRPr lang="ru-RU" sz="7200" i="1" dirty="0" smtClean="0"/>
          </a:p>
          <a:p>
            <a:r>
              <a:rPr lang="ru-RU" sz="7200" i="1" dirty="0" smtClean="0">
                <a:solidFill>
                  <a:srgbClr val="FF0000"/>
                </a:solidFill>
              </a:rPr>
              <a:t>Цель:</a:t>
            </a:r>
            <a:r>
              <a:rPr lang="ru-RU" sz="7200" i="1" dirty="0" smtClean="0"/>
              <a:t>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 учащихся устанавливать связь между данными и искомыми, обосновывать выбор арифметических действий и выполнять их.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28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Задача.- ( понятие)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2900" y="1825625"/>
            <a:ext cx="11544300" cy="4351338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это текст, содержащий численные компоненты.</a:t>
            </a:r>
          </a:p>
          <a:p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это средство закрепления теории, создание 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развитие практических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 логических навыков, способ получения новой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информации.</a:t>
            </a: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Текстовая задача-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это задача, в которой описывается некоторый процесс ( событие, явление), требуется вычислить  значение некоторых величин или установить отношение между ними.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98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Методы решения текстовых задач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825625"/>
            <a:ext cx="11068050" cy="4351338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Основными методами решения текстовых задач является     </a:t>
            </a:r>
            <a:r>
              <a:rPr lang="ru-RU" sz="4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арифметический.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Решить задачу арифметическим методом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- это значит найти   ответ на поставленный вопрос посредством выполнения    арифметических действий над числами.</a:t>
            </a: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Этапы задачи.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1.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Задача  ( ознакомление)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2. Анализ  задачи 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3. Поиск способа решения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4.Осуществление  плана решения ( пошаговое выполнение)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Я знаю……. Надо узнать……     Выбор арифметического действия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5 Проверка ( отвечает ли решение вопросу)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6. Ответ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Классификация вспомогательных моделей.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000" b="1" dirty="0" smtClean="0"/>
              <a:t>Графические модели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 рисунок;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- условный рисунок;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 чертеж;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.- знаковые модели ( краткая запись, таблица)</a:t>
            </a:r>
          </a:p>
          <a:p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8925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Задача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1950" y="1657350"/>
            <a:ext cx="10991850" cy="4519613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Лида нарисовала 3 домика, а Вова на 1 домик больше. Сколько домиков   нарисовали ребята?</a:t>
            </a: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90871"/>
              </p:ext>
            </p:extLst>
          </p:nvPr>
        </p:nvGraphicFramePr>
        <p:xfrm>
          <a:off x="89684" y="3181350"/>
          <a:ext cx="11778468" cy="3562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44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4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4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46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6215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рисунок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Условный рисунок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чертёж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Знаковые модели  (краткая</a:t>
                      </a:r>
                      <a:r>
                        <a:rPr lang="ru-RU" sz="2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запись , таблицы. ) 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0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Л- 3 </a:t>
                      </a:r>
                      <a:r>
                        <a:rPr lang="ru-RU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В.- 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1 </a:t>
                      </a:r>
                      <a:r>
                        <a:rPr lang="ru-RU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r>
                        <a:rPr lang="ru-RU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&gt;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Равнобедренный треугольник 6"/>
          <p:cNvSpPr/>
          <p:nvPr/>
        </p:nvSpPr>
        <p:spPr>
          <a:xfrm>
            <a:off x="3867150" y="5181600"/>
            <a:ext cx="476250" cy="4381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4476750" y="5219700"/>
            <a:ext cx="476250" cy="4381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5095868" y="5214950"/>
            <a:ext cx="476250" cy="4381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3881422" y="5715016"/>
            <a:ext cx="476250" cy="4381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4524364" y="5724538"/>
            <a:ext cx="476250" cy="41910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5167306" y="5715016"/>
            <a:ext cx="476250" cy="41910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5781672" y="5715016"/>
            <a:ext cx="476250" cy="41910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7829550" y="6176978"/>
            <a:ext cx="866798" cy="1427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496050" y="5372100"/>
            <a:ext cx="15240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6704806" y="5334000"/>
            <a:ext cx="572294" cy="79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7236221" y="5317739"/>
            <a:ext cx="615168" cy="3809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453190" y="6215082"/>
            <a:ext cx="15240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6200000" flipH="1">
            <a:off x="7796621" y="6177371"/>
            <a:ext cx="581008" cy="1825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6743315" y="6210709"/>
            <a:ext cx="581008" cy="1825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6200000" flipH="1">
            <a:off x="7243381" y="6210709"/>
            <a:ext cx="581008" cy="1825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авая фигурная скобка 38"/>
          <p:cNvSpPr/>
          <p:nvPr/>
        </p:nvSpPr>
        <p:spPr>
          <a:xfrm rot="157508">
            <a:off x="8267404" y="5290094"/>
            <a:ext cx="702102" cy="1044247"/>
          </a:xfrm>
          <a:prstGeom prst="rightBrace">
            <a:avLst>
              <a:gd name="adj1" fmla="val 0"/>
              <a:gd name="adj2" fmla="val 47390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авая фигурная скобка 39"/>
          <p:cNvSpPr/>
          <p:nvPr/>
        </p:nvSpPr>
        <p:spPr>
          <a:xfrm>
            <a:off x="11296650" y="5148274"/>
            <a:ext cx="609600" cy="1200150"/>
          </a:xfrm>
          <a:prstGeom prst="rightBrace">
            <a:avLst>
              <a:gd name="adj1" fmla="val 8333"/>
              <a:gd name="adj2" fmla="val 48413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127380" y="5148274"/>
            <a:ext cx="3187320" cy="16811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11772900" y="5753100"/>
            <a:ext cx="41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 Black" pitchFamily="34" charset="0"/>
              </a:rPr>
              <a:t>?</a:t>
            </a:r>
            <a:endParaRPr lang="ru-RU" sz="28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676" y="5199926"/>
            <a:ext cx="624108" cy="524612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675" y="5214950"/>
            <a:ext cx="624108" cy="524612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550" y="5181600"/>
            <a:ext cx="624108" cy="52461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594" y="5914657"/>
            <a:ext cx="624108" cy="52461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139" y="5914657"/>
            <a:ext cx="624108" cy="524612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2590" y="5871816"/>
            <a:ext cx="624108" cy="524612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1196" y="5952776"/>
            <a:ext cx="624108" cy="52461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34" name="Овал 33"/>
          <p:cNvSpPr/>
          <p:nvPr/>
        </p:nvSpPr>
        <p:spPr>
          <a:xfrm>
            <a:off x="3280013" y="5134626"/>
            <a:ext cx="3187320" cy="16811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Плана решения задачи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1850" cy="4351338"/>
          </a:xfrm>
        </p:spPr>
        <p:txBody>
          <a:bodyPr/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айти ответ на требование задачи, выполнив все действия в соответствии с планом. 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Приемы: </a:t>
            </a:r>
          </a:p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♦запись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по действиям (с пояснением, без пояснения,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 вопросами); </a:t>
            </a:r>
          </a:p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♦запись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виде выражения.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Проверка решения задачи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Установить правильность или ошибочность выполнения решения.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268</Words>
  <Application>Microsoft Office PowerPoint</Application>
  <PresentationFormat>Широкоэкранный</PresentationFormat>
  <Paragraphs>44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Тема Office</vt:lpstr>
      <vt:lpstr>Тема:</vt:lpstr>
      <vt:lpstr>Задача.- ( понятие)</vt:lpstr>
      <vt:lpstr>Методы решения текстовых задач</vt:lpstr>
      <vt:lpstr>Этапы задачи.</vt:lpstr>
      <vt:lpstr>Классификация вспомогательных моделей. </vt:lpstr>
      <vt:lpstr>Задача</vt:lpstr>
      <vt:lpstr>Плана решения задачи</vt:lpstr>
      <vt:lpstr>Проверка решения задачи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user</dc:creator>
  <cp:lastModifiedBy>звук</cp:lastModifiedBy>
  <cp:revision>17</cp:revision>
  <dcterms:created xsi:type="dcterms:W3CDTF">2025-11-19T07:19:31Z</dcterms:created>
  <dcterms:modified xsi:type="dcterms:W3CDTF">2025-11-20T11:38:46Z</dcterms:modified>
</cp:coreProperties>
</file>